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280" r:id="rId5"/>
    <p:sldId id="282" r:id="rId6"/>
    <p:sldId id="283" r:id="rId7"/>
    <p:sldId id="284" r:id="rId8"/>
    <p:sldId id="285" r:id="rId9"/>
    <p:sldId id="287" r:id="rId10"/>
    <p:sldId id="286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19" autoAdjust="0"/>
  </p:normalViewPr>
  <p:slideViewPr>
    <p:cSldViewPr snapToGrid="0">
      <p:cViewPr varScale="1">
        <p:scale>
          <a:sx n="80" d="100"/>
          <a:sy n="80" d="100"/>
        </p:scale>
        <p:origin x="78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8/10/2025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29819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8/10/2025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98098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8/10/2025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81927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8/10/2025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520980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8/10/2025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3243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8/10/2025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7586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8/10/2025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545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8/10/2025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2771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8/10/2025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42051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8/10/2025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57741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8/10/2025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3152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8/10/2025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43349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8/10/2025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5851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8/10/2025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81491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8/10/2025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25126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8/10/2025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274407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large, sitting, white, numbers">
            <a:extLst>
              <a:ext uri="{FF2B5EF4-FFF2-40B4-BE49-F238E27FC236}">
                <a16:creationId xmlns:a16="http://schemas.microsoft.com/office/drawing/2014/main" id="{9A5D9ED1-DFCC-4799-89E2-D118451B98D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2" y="0"/>
            <a:ext cx="12191356" cy="6858000"/>
          </a:xfrm>
          <a:prstGeom prst="rect">
            <a:avLst/>
          </a:prstGeom>
        </p:spPr>
      </p:pic>
      <p:sp useBgFill="1">
        <p:nvSpPr>
          <p:cNvPr id="96" name="Freeform 5">
            <a:extLst>
              <a:ext uri="{FF2B5EF4-FFF2-40B4-BE49-F238E27FC236}">
                <a16:creationId xmlns:a16="http://schemas.microsoft.com/office/drawing/2014/main" id="{FE469E50-3893-4ED6-92BA-2985C32B0C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7131809" y="1385982"/>
            <a:ext cx="4031414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="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89962" y="1673524"/>
            <a:ext cx="3485073" cy="2420504"/>
          </a:xfrm>
        </p:spPr>
        <p:txBody>
          <a:bodyPr>
            <a:normAutofit/>
          </a:bodyPr>
          <a:lstStyle/>
          <a:p>
            <a:pPr algn="l"/>
            <a:r>
              <a:rPr lang="en-US" sz="4000" dirty="0"/>
              <a:t>Adidas Sales Dashboard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89965" y="4157933"/>
            <a:ext cx="3485072" cy="1026544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rgbClr val="5792BA"/>
                </a:solidFill>
              </a:rPr>
              <a:t>Insights</a:t>
            </a:r>
            <a:endParaRPr lang="en-US" sz="2300" dirty="0">
              <a:solidFill>
                <a:srgbClr val="5792B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31201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2786919-0037-C5D3-DB25-004BF1AB5AFD}"/>
              </a:ext>
            </a:extLst>
          </p:cNvPr>
          <p:cNvSpPr txBox="1"/>
          <p:nvPr/>
        </p:nvSpPr>
        <p:spPr>
          <a:xfrm>
            <a:off x="314325" y="314325"/>
            <a:ext cx="11514509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b="1" u="sng" dirty="0"/>
              <a:t>EXECUTIVE SUMMARY</a:t>
            </a:r>
          </a:p>
          <a:p>
            <a:endParaRPr lang="en-IN" sz="2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b="1" dirty="0"/>
              <a:t>Total Sales:</a:t>
            </a:r>
            <a:r>
              <a:rPr lang="en-IN" sz="2000" dirty="0"/>
              <a:t> 899.90M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b="1" dirty="0"/>
              <a:t>Average Profit per Unit:</a:t>
            </a:r>
            <a:r>
              <a:rPr lang="en-IN" sz="2000" dirty="0"/>
              <a:t> 133.99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b="1" dirty="0"/>
              <a:t>Top Performing Category:</a:t>
            </a:r>
            <a:r>
              <a:rPr lang="en-GB" sz="2000" dirty="0"/>
              <a:t> Men’s Street Footwear (highest total operating profit).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b="1" dirty="0"/>
              <a:t>Most Profitable per Unit:</a:t>
            </a:r>
            <a:r>
              <a:rPr lang="en-GB" sz="2000" dirty="0"/>
              <a:t> Women’s Apparel (0.16M per unit).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r>
              <a:rPr lang="en-GB" sz="2000" b="1" u="sng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Decision Insight:</a:t>
            </a:r>
            <a:br>
              <a:rPr lang="en-GB" dirty="0"/>
            </a:br>
            <a:r>
              <a:rPr lang="en-GB" dirty="0"/>
              <a:t>Strong revenue, but product profitability varies widely — focus on high-margin items to improve overall profitability.</a:t>
            </a:r>
            <a:endParaRPr lang="en-IN" dirty="0"/>
          </a:p>
          <a:p>
            <a:endParaRPr lang="en-IN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D228C84-EAB6-00C1-091D-9896FD9187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644" y="3771820"/>
            <a:ext cx="4558841" cy="246137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BFACFC8-6DA4-F044-59A1-42012BF8E7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1878" y="3444029"/>
            <a:ext cx="5002963" cy="2789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3562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14EDBE6-2840-104E-2874-B1DE7C6F07CC}"/>
              </a:ext>
            </a:extLst>
          </p:cNvPr>
          <p:cNvSpPr txBox="1"/>
          <p:nvPr/>
        </p:nvSpPr>
        <p:spPr>
          <a:xfrm>
            <a:off x="272374" y="194553"/>
            <a:ext cx="11595371" cy="4308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u="sng" dirty="0"/>
              <a:t>SALES &amp; PROFIT PERFORMANCE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/>
              <a:t>By Category:</a:t>
            </a:r>
          </a:p>
          <a:p>
            <a:r>
              <a:rPr lang="en-GB" sz="2000" dirty="0"/>
              <a:t>Men’s Street Footwear leads in revenue and operating profit.</a:t>
            </a:r>
          </a:p>
          <a:p>
            <a:r>
              <a:rPr lang="en-GB" sz="2000" dirty="0"/>
              <a:t>Women’s Apparel leads in profit per unit (high-margin).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/>
              <a:t>By Region:</a:t>
            </a:r>
          </a:p>
          <a:p>
            <a:r>
              <a:rPr lang="en-GB" sz="2000" dirty="0"/>
              <a:t>West region dominates sales (0.27B).</a:t>
            </a:r>
          </a:p>
          <a:p>
            <a:r>
              <a:rPr lang="en-GB" sz="2000" dirty="0"/>
              <a:t>Midwest &amp; South lag behind — potential for growth campaigns.</a:t>
            </a:r>
          </a:p>
          <a:p>
            <a:endParaRPr lang="en-GB" sz="2000" u="sng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r>
              <a:rPr lang="en-GB" sz="2000" b="1" u="sng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Decision Insight:</a:t>
            </a:r>
            <a:br>
              <a:rPr lang="en-GB" sz="2000" dirty="0"/>
            </a:br>
            <a:r>
              <a:rPr lang="en-GB" dirty="0"/>
              <a:t>Consider reallocating marketing budget to underperforming regions and expanding high-margin product lines.</a:t>
            </a:r>
            <a:endParaRPr lang="en-IN" dirty="0"/>
          </a:p>
          <a:p>
            <a:endParaRPr lang="en-IN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4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6491CE6-001B-386B-E994-52BE99B96F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9652" y="3978612"/>
            <a:ext cx="9192695" cy="2421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3261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957E3E5-54A5-B9DB-960A-3747FC946B31}"/>
              </a:ext>
            </a:extLst>
          </p:cNvPr>
          <p:cNvSpPr txBox="1"/>
          <p:nvPr/>
        </p:nvSpPr>
        <p:spPr>
          <a:xfrm>
            <a:off x="282102" y="214009"/>
            <a:ext cx="11624553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u="sng" dirty="0"/>
              <a:t>SEASONAL TRENDS</a:t>
            </a:r>
          </a:p>
          <a:p>
            <a:pPr algn="ctr"/>
            <a:endParaRPr lang="en-GB" sz="2400" b="1" u="sng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b="1" dirty="0"/>
              <a:t>Profit Peaks:</a:t>
            </a:r>
            <a:r>
              <a:rPr lang="en-GB" sz="2000" dirty="0"/>
              <a:t> May, August, and December.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b="1" dirty="0"/>
              <a:t>Lowest Months:</a:t>
            </a:r>
            <a:r>
              <a:rPr lang="en-IN" sz="2000" dirty="0"/>
              <a:t> February, March.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000" dirty="0"/>
          </a:p>
          <a:p>
            <a:r>
              <a:rPr lang="en-GB" sz="2000" b="1" u="sng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Decision Insight:</a:t>
            </a:r>
            <a:br>
              <a:rPr lang="en-GB" sz="2000" dirty="0"/>
            </a:br>
            <a:r>
              <a:rPr lang="en-GB" dirty="0"/>
              <a:t>Run promotions or product launches in low-performing months; stock up for peak periods to maximize sales.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477F47-2C6D-D5EB-3522-91E9A71643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858" y="3591918"/>
            <a:ext cx="6226080" cy="23395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F30CF60-A32F-0147-7C22-B1FEA1255F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6394" y="3485229"/>
            <a:ext cx="4587638" cy="2446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0132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EE8DE73-039F-8AE3-B97C-1447FC0AA43E}"/>
              </a:ext>
            </a:extLst>
          </p:cNvPr>
          <p:cNvSpPr txBox="1"/>
          <p:nvPr/>
        </p:nvSpPr>
        <p:spPr>
          <a:xfrm>
            <a:off x="301557" y="204281"/>
            <a:ext cx="11605098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u="sng" dirty="0"/>
              <a:t>CHANNEL PERFORMANCE</a:t>
            </a:r>
          </a:p>
          <a:p>
            <a:pPr algn="ctr"/>
            <a:endParaRPr lang="en-GB" sz="2400" b="1" u="sng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b="1" dirty="0"/>
              <a:t>Operating Profit by Sales Method:</a:t>
            </a:r>
          </a:p>
          <a:p>
            <a:r>
              <a:rPr lang="en-IN" sz="2000" dirty="0"/>
              <a:t>     In-store: 38%</a:t>
            </a:r>
          </a:p>
          <a:p>
            <a:r>
              <a:rPr lang="en-IN" sz="2000" dirty="0"/>
              <a:t>     Outlet: 33%</a:t>
            </a:r>
          </a:p>
          <a:p>
            <a:r>
              <a:rPr lang="en-IN" sz="2000" dirty="0"/>
              <a:t>     Online: 29%</a:t>
            </a:r>
          </a:p>
          <a:p>
            <a:endParaRPr lang="en-IN" sz="2000" dirty="0"/>
          </a:p>
          <a:p>
            <a:r>
              <a:rPr lang="en-GB" sz="2000" b="1" u="sng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Decision Insight:</a:t>
            </a:r>
            <a:br>
              <a:rPr lang="en-GB" sz="2000" dirty="0"/>
            </a:br>
            <a:r>
              <a:rPr lang="en-GB" dirty="0"/>
              <a:t>Strengthen online marketing &amp; customer experience — online still has untapped potential compared to in-store.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3FAD97-9D14-23AB-C07D-9BA021B9E9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1969" y="3429000"/>
            <a:ext cx="3673427" cy="3040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2163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36A74A6-9B99-C245-2EB3-E244A92B644C}"/>
              </a:ext>
            </a:extLst>
          </p:cNvPr>
          <p:cNvSpPr txBox="1"/>
          <p:nvPr/>
        </p:nvSpPr>
        <p:spPr>
          <a:xfrm>
            <a:off x="301557" y="204281"/>
            <a:ext cx="11488366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u="sng" dirty="0"/>
              <a:t>GEOGRAPHIC INSIGHTS</a:t>
            </a:r>
          </a:p>
          <a:p>
            <a:pPr algn="ctr"/>
            <a:endParaRPr lang="en-GB" sz="2400" b="1" u="sng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North America &amp; parts of Europe have dense profit clusters.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Certain markets show less coverage — may indicate untapped areas.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000" dirty="0"/>
          </a:p>
          <a:p>
            <a:r>
              <a:rPr lang="en-GB" sz="2000" b="1" u="sng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Decision Insight:</a:t>
            </a:r>
            <a:br>
              <a:rPr lang="en-GB" sz="2000" dirty="0"/>
            </a:br>
            <a:r>
              <a:rPr lang="en-GB" dirty="0"/>
              <a:t>Explore partnerships or retail expansion in underrepresented geographies.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1EAFA3-E984-210B-6F11-D86589D02E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9868" y="2891792"/>
            <a:ext cx="5401196" cy="3197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2082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1C108ED-8563-23C0-3094-4B246709CE8D}"/>
              </a:ext>
            </a:extLst>
          </p:cNvPr>
          <p:cNvSpPr txBox="1"/>
          <p:nvPr/>
        </p:nvSpPr>
        <p:spPr>
          <a:xfrm>
            <a:off x="262647" y="184826"/>
            <a:ext cx="1165373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u="sng" dirty="0"/>
              <a:t>ACTION PLAN</a:t>
            </a:r>
          </a:p>
          <a:p>
            <a:pPr algn="ctr"/>
            <a:endParaRPr lang="en-GB" sz="2400" b="1" u="sng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b="1" dirty="0"/>
              <a:t>Short Term:</a:t>
            </a:r>
            <a:r>
              <a:rPr lang="en-GB" sz="2000" dirty="0"/>
              <a:t> Boost online presence, optimize inventory for seasonal spikes.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b="1" dirty="0"/>
              <a:t>Mid Term:</a:t>
            </a:r>
            <a:r>
              <a:rPr lang="en-GB" sz="2000" dirty="0"/>
              <a:t> Focus on high-margin categories, expand in low-sales regions.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b="1" dirty="0"/>
              <a:t>Long Term:</a:t>
            </a:r>
            <a:r>
              <a:rPr lang="en-GB" sz="2000" dirty="0"/>
              <a:t> Data-driven product portfolio realignment based on profitability per unit.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180483797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Arial Nova">
      <a:majorFont>
        <a:latin typeface="Arial Nova Light"/>
        <a:ea typeface=""/>
        <a:cs typeface=""/>
      </a:majorFont>
      <a:minorFont>
        <a:latin typeface="Arial Nova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7E70FC5-1855-47AB-8CE1-CB3C873A898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5560E646-30AD-4BA0-97EA-A7A07DF5499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0CB38EC-895A-4F8F-8F75-E263501ABB5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{B7E76D2D-B822-4AD5-A98F-768353C7D86A}tf11665031_win32</Template>
  <TotalTime>40</TotalTime>
  <Words>290</Words>
  <Application>Microsoft Office PowerPoint</Application>
  <PresentationFormat>Widescreen</PresentationFormat>
  <Paragraphs>45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Arial Nova</vt:lpstr>
      <vt:lpstr>Arial Nova Light</vt:lpstr>
      <vt:lpstr>Wingdings 2</vt:lpstr>
      <vt:lpstr>SlateVTI</vt:lpstr>
      <vt:lpstr>Adidas Sales Dashboard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Admin</dc:creator>
  <cp:lastModifiedBy>Admin</cp:lastModifiedBy>
  <cp:revision>1</cp:revision>
  <dcterms:created xsi:type="dcterms:W3CDTF">2025-08-10T12:36:42Z</dcterms:created>
  <dcterms:modified xsi:type="dcterms:W3CDTF">2025-08-10T13:21:27Z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